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58" r:id="rId2"/>
    <p:sldId id="259" r:id="rId3"/>
    <p:sldId id="260" r:id="rId4"/>
    <p:sldId id="262" r:id="rId5"/>
    <p:sldId id="261" r:id="rId6"/>
    <p:sldId id="272" r:id="rId7"/>
    <p:sldId id="273" r:id="rId8"/>
    <p:sldId id="263" r:id="rId9"/>
    <p:sldId id="264" r:id="rId10"/>
    <p:sldId id="265" r:id="rId11"/>
    <p:sldId id="276" r:id="rId12"/>
    <p:sldId id="267" r:id="rId13"/>
    <p:sldId id="268" r:id="rId14"/>
    <p:sldId id="274" r:id="rId15"/>
    <p:sldId id="266" r:id="rId16"/>
    <p:sldId id="269" r:id="rId17"/>
    <p:sldId id="270" r:id="rId18"/>
    <p:sldId id="271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indows User" initials="W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131" autoAdjust="0"/>
  </p:normalViewPr>
  <p:slideViewPr>
    <p:cSldViewPr snapToGrid="0" snapToObjects="1">
      <p:cViewPr>
        <p:scale>
          <a:sx n="103" d="100"/>
          <a:sy n="103" d="100"/>
        </p:scale>
        <p:origin x="-376" y="3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088A5-D3D7-644F-888A-15DB7A7083B8}" type="datetimeFigureOut">
              <a:rPr lang="en-US" smtClean="0"/>
              <a:t>10/12/16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08CB8-2BCA-114B-BD90-4CC14645C9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7139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5F43D-692A-D94A-869C-FD61F32EFA6F}" type="datetimeFigureOut">
              <a:rPr lang="en-US" smtClean="0"/>
              <a:t>10/12/16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04597-A734-2F4F-9E2A-F8B014797A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5824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Math: </a:t>
            </a:r>
            <a:r>
              <a:rPr lang="en-US" dirty="0" err="1" smtClean="0"/>
              <a:t>avg</a:t>
            </a:r>
            <a:r>
              <a:rPr lang="en-US" dirty="0" smtClean="0"/>
              <a:t>, count, first, last, min, max, sum,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04597-A734-2F4F-9E2A-F8B014797A4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8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196E-1E81-3B45-836D-1A6038F392E1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7F4E-8368-2E45-BAA7-D951EEA214D1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F2234-CC78-3042-826F-38828EFC7D4D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CFE2E-92FC-0941-A883-CC16E32B9C0B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E6D60-C259-C048-B7A5-E150B160AFB3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56D8B-8EBB-3B4F-BB02-3F4823D3D54D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9E2C5-2F87-2E4E-953B-16955042AB98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C3A9-E5A9-814C-AA47-FF52023CD05B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BB1-6007-D64F-825C-36D651E750A8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9D731-817A-D248-8576-026E6292132A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26223-BF9E-5349-8B12-DF61E53953B3}" type="datetime1">
              <a:rPr lang="en-US" smtClean="0"/>
              <a:t>10/12/16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1ABBD891-3050-A942-8C79-99330A2034C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AB0D8961-6C1B-C741-B45A-2823D8098FDE}" type="datetime1">
              <a:rPr lang="en-US" smtClean="0"/>
              <a:t>10/12/16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64197"/>
            <a:ext cx="7744581" cy="1596118"/>
          </a:xfrm>
        </p:spPr>
        <p:txBody>
          <a:bodyPr/>
          <a:lstStyle/>
          <a:p>
            <a:r>
              <a:rPr lang="en-US" sz="3800" dirty="0" smtClean="0"/>
              <a:t>INFM 600: Information Environments</a:t>
            </a: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4705048"/>
            <a:ext cx="7744582" cy="1669142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Week 7: Relational databases</a:t>
            </a:r>
          </a:p>
          <a:p>
            <a:endParaRPr lang="en-US" sz="12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4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Dr. Andrea Wiggins |  October 12 &amp; 13, 2016</a:t>
            </a:r>
            <a:endParaRPr lang="en-US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 descr="ischool_logo_hom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10" y="-63500"/>
            <a:ext cx="4568976" cy="2284488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>
            <a:off x="709989" y="4414761"/>
            <a:ext cx="7744582" cy="0"/>
          </a:xfrm>
          <a:prstGeom prst="line">
            <a:avLst/>
          </a:prstGeom>
          <a:ln w="28575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890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Wikimedia Foundation Labs project</a:t>
            </a:r>
          </a:p>
          <a:p>
            <a:pPr lvl="1"/>
            <a:r>
              <a:rPr lang="en-US" dirty="0" smtClean="0"/>
              <a:t>Mirrors ALL of Wikipedia, slight delay from live production DB</a:t>
            </a:r>
          </a:p>
          <a:p>
            <a:pPr lvl="1"/>
            <a:r>
              <a:rPr lang="en-US" b="1" i="1" dirty="0" smtClean="0"/>
              <a:t>HUGE</a:t>
            </a:r>
            <a:r>
              <a:rPr lang="en-US" dirty="0" smtClean="0"/>
              <a:t> amount of data, complex structure</a:t>
            </a:r>
          </a:p>
          <a:p>
            <a:pPr lvl="1"/>
            <a:r>
              <a:rPr lang="en-US" dirty="0" smtClean="0"/>
              <a:t>Used by many people for many reasons – mostly Wikipedia editors &amp; admins</a:t>
            </a:r>
          </a:p>
          <a:p>
            <a:pPr lvl="1"/>
            <a:r>
              <a:rPr lang="en-US" dirty="0" smtClean="0"/>
              <a:t>Play on words: a quarry is where you mine for resources; query and quarry are almost-homonyms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40" y="2322045"/>
            <a:ext cx="6381376" cy="40787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865" y="2872655"/>
            <a:ext cx="5100090" cy="382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1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Wikimedia Foundation Labs project</a:t>
            </a:r>
          </a:p>
          <a:p>
            <a:pPr lvl="1"/>
            <a:r>
              <a:rPr lang="en-US" dirty="0" smtClean="0"/>
              <a:t>Mirrors ALL of Wikipedia, slight delay from live production DB</a:t>
            </a:r>
          </a:p>
          <a:p>
            <a:pPr lvl="1"/>
            <a:r>
              <a:rPr lang="en-US" b="1" i="1" dirty="0" smtClean="0"/>
              <a:t>HUGE</a:t>
            </a:r>
            <a:r>
              <a:rPr lang="en-US" dirty="0" smtClean="0"/>
              <a:t> amount of data, complex structure</a:t>
            </a:r>
          </a:p>
          <a:p>
            <a:pPr lvl="1"/>
            <a:r>
              <a:rPr lang="en-US" dirty="0" smtClean="0"/>
              <a:t>Used by many people for many reasons – mostly Wikipedia editors &amp; admins</a:t>
            </a:r>
          </a:p>
          <a:p>
            <a:pPr lvl="1"/>
            <a:r>
              <a:rPr lang="en-US" dirty="0" smtClean="0"/>
              <a:t>Play on words: a quarry is where you mine for resources; query and quarry are almost-homonyms</a:t>
            </a:r>
          </a:p>
          <a:p>
            <a:r>
              <a:rPr lang="en-US" dirty="0" smtClean="0"/>
              <a:t>Main Quarry features</a:t>
            </a:r>
          </a:p>
          <a:p>
            <a:pPr lvl="1"/>
            <a:r>
              <a:rPr lang="en-US" dirty="0" smtClean="0"/>
              <a:t>SQL query access through simple interface (no software needed)</a:t>
            </a:r>
          </a:p>
          <a:p>
            <a:pPr lvl="1"/>
            <a:r>
              <a:rPr lang="en-US" dirty="0" smtClean="0"/>
              <a:t>Allows you to save queries (useful for maintenance)</a:t>
            </a:r>
          </a:p>
          <a:p>
            <a:pPr lvl="1"/>
            <a:r>
              <a:rPr lang="en-US" dirty="0" smtClean="0"/>
              <a:t>Maintains open query history (useful for ideas &amp; monitoring)</a:t>
            </a:r>
          </a:p>
          <a:p>
            <a:pPr lvl="1"/>
            <a:r>
              <a:rPr lang="en-US" dirty="0" smtClean="0"/>
              <a:t>Allows you to fork queries (useful for building on others’ work)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84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intro: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&lt;attribute/s&gt; FROM &lt;table&gt;</a:t>
            </a:r>
          </a:p>
          <a:p>
            <a:pPr lvl="1"/>
            <a:r>
              <a:rPr lang="en-US" dirty="0" smtClean="0"/>
              <a:t>SELECT * FROM page</a:t>
            </a:r>
          </a:p>
          <a:p>
            <a:pPr lvl="1"/>
            <a:r>
              <a:rPr lang="en-US" dirty="0" smtClean="0"/>
              <a:t>SELECT </a:t>
            </a:r>
            <a:r>
              <a:rPr lang="en-US" dirty="0" err="1" smtClean="0"/>
              <a:t>page_title</a:t>
            </a:r>
            <a:r>
              <a:rPr lang="en-US" dirty="0" smtClean="0"/>
              <a:t> FROM page</a:t>
            </a:r>
          </a:p>
          <a:p>
            <a:endParaRPr lang="en-US" dirty="0"/>
          </a:p>
          <a:p>
            <a:r>
              <a:rPr lang="en-US" dirty="0" smtClean="0"/>
              <a:t>SELECT &lt;attribute/s&gt; FROM &lt;table&gt; WHERE &lt;condition&gt;</a:t>
            </a:r>
          </a:p>
          <a:p>
            <a:pPr lvl="1"/>
            <a:r>
              <a:rPr lang="en-US" dirty="0" smtClean="0"/>
              <a:t>SELECT </a:t>
            </a:r>
            <a:r>
              <a:rPr lang="en-US" dirty="0" err="1" smtClean="0"/>
              <a:t>page_title</a:t>
            </a:r>
            <a:r>
              <a:rPr lang="en-US" dirty="0" smtClean="0"/>
              <a:t> FROM page WHERE </a:t>
            </a:r>
            <a:r>
              <a:rPr lang="en-US" dirty="0" err="1" smtClean="0"/>
              <a:t>page_title</a:t>
            </a:r>
            <a:r>
              <a:rPr lang="en-US" dirty="0" smtClean="0"/>
              <a:t> LIKE “%</a:t>
            </a:r>
            <a:r>
              <a:rPr lang="en-US" dirty="0" err="1" smtClean="0"/>
              <a:t>wtf</a:t>
            </a:r>
            <a:r>
              <a:rPr lang="en-US" dirty="0" smtClean="0"/>
              <a:t>%”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SELECT &lt;attribute/s&gt; FROM &lt;table&gt; LIMIT &lt;integer&gt;</a:t>
            </a:r>
          </a:p>
          <a:p>
            <a:pPr lvl="1"/>
            <a:r>
              <a:rPr lang="en-US" dirty="0" smtClean="0"/>
              <a:t>SELECT </a:t>
            </a:r>
            <a:r>
              <a:rPr lang="en-US" dirty="0" err="1" smtClean="0"/>
              <a:t>page_title</a:t>
            </a:r>
            <a:r>
              <a:rPr lang="en-US" dirty="0" smtClean="0"/>
              <a:t> FROM page LIMIT 100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328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intro: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INNER JOIN: only gives you rows present in both tables</a:t>
            </a:r>
          </a:p>
          <a:p>
            <a:pPr lvl="1"/>
            <a:r>
              <a:rPr lang="en-US" dirty="0" smtClean="0"/>
              <a:t>SELECT &lt;attribute1&gt;</a:t>
            </a:r>
            <a:r>
              <a:rPr lang="is-IS" dirty="0" smtClean="0"/>
              <a:t>…&lt;attributeN&gt;</a:t>
            </a:r>
            <a:br>
              <a:rPr lang="is-IS" dirty="0" smtClean="0"/>
            </a:br>
            <a:r>
              <a:rPr lang="is-IS" dirty="0" smtClean="0"/>
              <a:t>FROM &lt;table1&gt;</a:t>
            </a:r>
            <a:br>
              <a:rPr lang="is-IS" dirty="0" smtClean="0"/>
            </a:br>
            <a:r>
              <a:rPr lang="is-IS" dirty="0" smtClean="0"/>
              <a:t>INNER JOIN &lt;table2&gt;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ON &lt;table1.id&gt; = &lt;table2.id&gt;</a:t>
            </a:r>
            <a:r>
              <a:rPr lang="is-IS" dirty="0"/>
              <a:t/>
            </a:r>
            <a:br>
              <a:rPr lang="is-IS" dirty="0"/>
            </a:br>
            <a:r>
              <a:rPr lang="is-IS" dirty="0" smtClean="0"/>
              <a:t>WHERE &lt;conditions&gt;</a:t>
            </a:r>
            <a:br>
              <a:rPr lang="is-IS" dirty="0" smtClean="0"/>
            </a:br>
            <a:r>
              <a:rPr lang="is-IS" dirty="0" smtClean="0"/>
              <a:t>ORDER BY &lt;attributeX&gt; ASC/DESC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LIMIT &lt;integer&gt;</a:t>
            </a:r>
          </a:p>
          <a:p>
            <a:endParaRPr lang="en-US" dirty="0"/>
          </a:p>
          <a:p>
            <a:r>
              <a:rPr lang="en-US" dirty="0" smtClean="0"/>
              <a:t>OUTER JOINs: 3 types, all must specify IDs to match on</a:t>
            </a:r>
          </a:p>
          <a:p>
            <a:pPr lvl="1"/>
            <a:r>
              <a:rPr lang="en-US" dirty="0" smtClean="0"/>
              <a:t>LEFT: includes rows from A even if no match in B</a:t>
            </a:r>
          </a:p>
          <a:p>
            <a:pPr lvl="1"/>
            <a:r>
              <a:rPr lang="en-US" dirty="0" smtClean="0"/>
              <a:t>RIGHT: includes rows from B even if no match in A</a:t>
            </a:r>
          </a:p>
          <a:p>
            <a:pPr lvl="1"/>
            <a:r>
              <a:rPr lang="en-US" dirty="0" smtClean="0"/>
              <a:t>FULL: includes rows from both tables</a:t>
            </a:r>
            <a:endParaRPr lang="is-I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824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Query 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of hands: are you already familiar with SQL?</a:t>
            </a:r>
          </a:p>
          <a:p>
            <a:r>
              <a:rPr lang="en-US" dirty="0"/>
              <a:t>Partner up: more experienced + less </a:t>
            </a:r>
            <a:r>
              <a:rPr lang="en-US" dirty="0" smtClean="0"/>
              <a:t>experienced </a:t>
            </a:r>
          </a:p>
          <a:p>
            <a:pPr lvl="1"/>
            <a:r>
              <a:rPr lang="en-US" dirty="0" smtClean="0"/>
              <a:t>Less </a:t>
            </a:r>
            <a:r>
              <a:rPr lang="en-US" dirty="0"/>
              <a:t>experienced person </a:t>
            </a:r>
            <a:r>
              <a:rPr lang="en-US" i="1" dirty="0"/>
              <a:t>MUST</a:t>
            </a:r>
            <a:r>
              <a:rPr lang="en-US" dirty="0"/>
              <a:t> be the “driver”, more experienced person can’t just tell them what to </a:t>
            </a:r>
            <a:r>
              <a:rPr lang="en-US" dirty="0" smtClean="0"/>
              <a:t>type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Go to: </a:t>
            </a:r>
            <a:r>
              <a:rPr lang="en-US" dirty="0" err="1" smtClean="0"/>
              <a:t>www.SQLbolt.com</a:t>
            </a:r>
            <a:r>
              <a:rPr lang="en-US" dirty="0" smtClean="0"/>
              <a:t>, pick Lesson 1 “Interactive Tutorial”</a:t>
            </a:r>
          </a:p>
          <a:p>
            <a:r>
              <a:rPr lang="en-US" dirty="0" smtClean="0"/>
              <a:t>Go through Lesson 1 to Lesson 4 &amp; SQL Review together</a:t>
            </a:r>
          </a:p>
          <a:p>
            <a:endParaRPr lang="en-US" dirty="0"/>
          </a:p>
          <a:p>
            <a:r>
              <a:rPr lang="en-US" dirty="0" smtClean="0"/>
              <a:t>If you finish the tutorials before time’s up, do Lesson 6</a:t>
            </a:r>
          </a:p>
          <a:p>
            <a:r>
              <a:rPr lang="en-US" dirty="0" smtClean="0"/>
              <a:t>If you don’t get all the way through before time’s up, you can always come back to it another time!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8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minutes!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28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Quarry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243" y="1600200"/>
            <a:ext cx="81006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USE </a:t>
            </a:r>
          </a:p>
          <a:p>
            <a:pPr lvl="1"/>
            <a:r>
              <a:rPr lang="en-US" dirty="0" err="1" smtClean="0"/>
              <a:t>e</a:t>
            </a:r>
            <a:r>
              <a:rPr lang="en-US" dirty="0" err="1" smtClean="0"/>
              <a:t>nwiki</a:t>
            </a:r>
            <a:r>
              <a:rPr lang="en-US" dirty="0" smtClean="0"/>
              <a:t>/</a:t>
            </a:r>
            <a:r>
              <a:rPr lang="en-US" dirty="0" err="1" smtClean="0"/>
              <a:t>simplewiki</a:t>
            </a:r>
            <a:endParaRPr lang="en-US" dirty="0" smtClean="0"/>
          </a:p>
          <a:p>
            <a:pPr lvl="1"/>
            <a:r>
              <a:rPr lang="en-US" dirty="0" err="1" smtClean="0"/>
              <a:t>हिन्दी</a:t>
            </a:r>
            <a:r>
              <a:rPr lang="en-US" dirty="0" smtClean="0"/>
              <a:t>: </a:t>
            </a:r>
            <a:r>
              <a:rPr lang="en-US" dirty="0" err="1"/>
              <a:t>hiwiki</a:t>
            </a:r>
            <a:r>
              <a:rPr lang="en-US" dirty="0" smtClean="0"/>
              <a:t>/</a:t>
            </a:r>
            <a:r>
              <a:rPr lang="en-US" dirty="0" err="1" smtClean="0"/>
              <a:t>bnwiki</a:t>
            </a:r>
            <a:r>
              <a:rPr lang="en-US" dirty="0" smtClean="0"/>
              <a:t>/</a:t>
            </a:r>
            <a:r>
              <a:rPr lang="en-US" dirty="0" err="1" smtClean="0"/>
              <a:t>tawiki</a:t>
            </a:r>
            <a:r>
              <a:rPr lang="en-US" dirty="0" smtClean="0"/>
              <a:t>/</a:t>
            </a:r>
            <a:r>
              <a:rPr lang="en-US" dirty="0" err="1" smtClean="0"/>
              <a:t>tewiki</a:t>
            </a:r>
            <a:r>
              <a:rPr lang="en-US" dirty="0" smtClean="0"/>
              <a:t>/</a:t>
            </a:r>
            <a:r>
              <a:rPr lang="en-US" dirty="0" err="1" smtClean="0"/>
              <a:t>mrwiki</a:t>
            </a:r>
            <a:r>
              <a:rPr lang="en-US" dirty="0" smtClean="0"/>
              <a:t>/</a:t>
            </a:r>
            <a:r>
              <a:rPr lang="en-US" dirty="0" err="1" smtClean="0"/>
              <a:t>urwiki</a:t>
            </a:r>
            <a:r>
              <a:rPr lang="en-US" dirty="0" smtClean="0"/>
              <a:t>/</a:t>
            </a:r>
            <a:r>
              <a:rPr lang="en-US" dirty="0" err="1" smtClean="0"/>
              <a:t>guwiki</a:t>
            </a:r>
            <a:r>
              <a:rPr lang="en-US" dirty="0" smtClean="0"/>
              <a:t>/</a:t>
            </a:r>
            <a:r>
              <a:rPr lang="en-US" dirty="0" err="1" smtClean="0"/>
              <a:t>knwiki</a:t>
            </a:r>
            <a:r>
              <a:rPr lang="en-US" dirty="0" smtClean="0"/>
              <a:t>/</a:t>
            </a:r>
            <a:r>
              <a:rPr lang="en-US" dirty="0" err="1" smtClean="0"/>
              <a:t>mlwiki</a:t>
            </a:r>
            <a:r>
              <a:rPr lang="en-US" dirty="0" smtClean="0"/>
              <a:t>/</a:t>
            </a:r>
            <a:r>
              <a:rPr lang="en-US" dirty="0" err="1" smtClean="0"/>
              <a:t>pawiki</a:t>
            </a:r>
            <a:r>
              <a:rPr lang="en-US" dirty="0" smtClean="0"/>
              <a:t>/</a:t>
            </a:r>
            <a:r>
              <a:rPr lang="en-US" dirty="0" err="1" smtClean="0"/>
              <a:t>orwiki</a:t>
            </a:r>
            <a:r>
              <a:rPr lang="en-US" dirty="0" smtClean="0"/>
              <a:t>/</a:t>
            </a:r>
            <a:r>
              <a:rPr lang="en-US" dirty="0" err="1" smtClean="0"/>
              <a:t>aswiki</a:t>
            </a:r>
            <a:r>
              <a:rPr lang="en-US" dirty="0" smtClean="0"/>
              <a:t>/</a:t>
            </a:r>
            <a:r>
              <a:rPr lang="en-US" dirty="0" err="1" smtClean="0"/>
              <a:t>sawiki</a:t>
            </a:r>
            <a:endParaRPr lang="en-US" dirty="0"/>
          </a:p>
          <a:p>
            <a:pPr lvl="1"/>
            <a:r>
              <a:rPr lang="zh-TW" altLang="en-US" dirty="0" smtClean="0"/>
              <a:t>維基</a:t>
            </a:r>
            <a:r>
              <a:rPr lang="en-US" altLang="zh-TW" dirty="0"/>
              <a:t>/</a:t>
            </a:r>
            <a:r>
              <a:rPr lang="zh-TW" altLang="en-US" dirty="0" smtClean="0"/>
              <a:t>维基</a:t>
            </a:r>
            <a:r>
              <a:rPr lang="en-US" altLang="zh-TW" dirty="0" smtClean="0"/>
              <a:t>: </a:t>
            </a:r>
            <a:r>
              <a:rPr lang="en-US" altLang="zh-TW" dirty="0" err="1" smtClean="0"/>
              <a:t>zhwiki</a:t>
            </a:r>
            <a:r>
              <a:rPr lang="en-US" altLang="zh-TW" dirty="0" smtClean="0"/>
              <a:t>/</a:t>
            </a:r>
            <a:r>
              <a:rPr lang="en-US" altLang="zh-TW" dirty="0" err="1" smtClean="0"/>
              <a:t>mnwiki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Thanks/month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different time range</a:t>
            </a:r>
          </a:p>
          <a:p>
            <a:pPr marL="411480" lvl="1" indent="0">
              <a:buNone/>
            </a:pPr>
            <a:endParaRPr lang="en-US" dirty="0" smtClean="0"/>
          </a:p>
          <a:p>
            <a:r>
              <a:rPr lang="en-US" dirty="0" smtClean="0"/>
              <a:t>Questions to answer: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 smtClean="0"/>
              <a:t>What is the </a:t>
            </a:r>
            <a:r>
              <a:rPr lang="en-US" i="1" dirty="0" smtClean="0"/>
              <a:t>purpose</a:t>
            </a:r>
            <a:r>
              <a:rPr lang="en-US" dirty="0" smtClean="0"/>
              <a:t> of this query?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 smtClean="0"/>
              <a:t>What would we have to know to better understand the </a:t>
            </a:r>
            <a:r>
              <a:rPr lang="en-US" i="1" dirty="0" smtClean="0"/>
              <a:t>query</a:t>
            </a:r>
            <a:r>
              <a:rPr lang="en-US" dirty="0" smtClean="0"/>
              <a:t>?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 smtClean="0"/>
              <a:t>What would we have to know to better understand the </a:t>
            </a:r>
            <a:r>
              <a:rPr lang="en-US" i="1" dirty="0" smtClean="0"/>
              <a:t>results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949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Quarry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endParaRPr lang="en-US" dirty="0"/>
          </a:p>
          <a:p>
            <a:r>
              <a:rPr lang="en-US" dirty="0" smtClean="0"/>
              <a:t>Find an “interesting” SELECT query and try to interpret it (something with results)</a:t>
            </a:r>
          </a:p>
          <a:p>
            <a:endParaRPr lang="en-US" dirty="0"/>
          </a:p>
          <a:p>
            <a:r>
              <a:rPr lang="en-US" dirty="0" smtClean="0"/>
              <a:t>Fork </a:t>
            </a:r>
            <a:r>
              <a:rPr lang="en-US" dirty="0" smtClean="0"/>
              <a:t>query</a:t>
            </a:r>
            <a:r>
              <a:rPr lang="en-US" dirty="0" smtClean="0"/>
              <a:t>, modify &amp; run it: repeat as needed until it works</a:t>
            </a:r>
          </a:p>
          <a:p>
            <a:r>
              <a:rPr lang="en-US" dirty="0" smtClean="0"/>
              <a:t>What does the modified version do? </a:t>
            </a:r>
            <a:endParaRPr lang="en-US" dirty="0" smtClean="0"/>
          </a:p>
          <a:p>
            <a:r>
              <a:rPr lang="en-US" b="1" dirty="0" smtClean="0"/>
              <a:t>Name </a:t>
            </a:r>
            <a:r>
              <a:rPr lang="en-US" b="1" dirty="0" smtClean="0"/>
              <a:t>your fork, save, &amp; share URL on Canvas with a short description of what it </a:t>
            </a:r>
            <a:r>
              <a:rPr lang="en-US" b="1" dirty="0" smtClean="0"/>
              <a:t>does</a:t>
            </a:r>
          </a:p>
          <a:p>
            <a:r>
              <a:rPr lang="en-US" i="1" dirty="0" smtClean="0"/>
              <a:t>Recommended</a:t>
            </a:r>
            <a:r>
              <a:rPr lang="en-US" dirty="0" smtClean="0"/>
              <a:t>: run one query per pair at a time, and use a LIMIT of 100 or 500 (max). If too many queries get queued, no one gets results.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42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Discussion: Quarry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Give an example of a query you worked with</a:t>
            </a:r>
          </a:p>
          <a:p>
            <a:endParaRPr lang="en-US" sz="2400" dirty="0"/>
          </a:p>
          <a:p>
            <a:r>
              <a:rPr lang="en-US" sz="2400" dirty="0" smtClean="0"/>
              <a:t>Who do you think are the primary users of Quarry? What are their reasons for using it?</a:t>
            </a:r>
          </a:p>
          <a:p>
            <a:endParaRPr lang="en-US" sz="2400" dirty="0"/>
          </a:p>
          <a:p>
            <a:r>
              <a:rPr lang="en-US" sz="2400" dirty="0" smtClean="0"/>
              <a:t>What additional information/resources would make it easier for you to use Quarry</a:t>
            </a:r>
            <a:r>
              <a:rPr lang="en-US" sz="2400" dirty="0" smtClean="0"/>
              <a:t>?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870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Mid-semester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Anonymous, just for class improvement</a:t>
            </a:r>
          </a:p>
          <a:p>
            <a:endParaRPr lang="en-US" dirty="0"/>
          </a:p>
          <a:p>
            <a:r>
              <a:rPr lang="en-US" dirty="0" smtClean="0"/>
              <a:t>Different feedback than course </a:t>
            </a:r>
            <a:r>
              <a:rPr lang="en-US" dirty="0" err="1" smtClean="0"/>
              <a:t>evals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We’ll do a separate </a:t>
            </a:r>
            <a:r>
              <a:rPr lang="en-US" dirty="0" err="1" smtClean="0"/>
              <a:t>eval</a:t>
            </a:r>
            <a:r>
              <a:rPr lang="en-US" dirty="0" smtClean="0"/>
              <a:t> for Jonathan in December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063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Episode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Overview</a:t>
            </a:r>
          </a:p>
          <a:p>
            <a:r>
              <a:rPr lang="en-US" dirty="0" smtClean="0"/>
              <a:t>Feedback on work plans</a:t>
            </a:r>
          </a:p>
          <a:p>
            <a:r>
              <a:rPr lang="en-US" dirty="0" smtClean="0"/>
              <a:t>Why </a:t>
            </a:r>
            <a:r>
              <a:rPr lang="en-US" dirty="0" smtClean="0"/>
              <a:t>SQL?</a:t>
            </a:r>
          </a:p>
          <a:p>
            <a:pPr lvl="1"/>
            <a:r>
              <a:rPr lang="en-US" dirty="0" smtClean="0"/>
              <a:t>Intro to relational DBs</a:t>
            </a:r>
            <a:endParaRPr lang="en-US" dirty="0"/>
          </a:p>
          <a:p>
            <a:pPr lvl="1"/>
            <a:r>
              <a:rPr lang="en-US" dirty="0" smtClean="0"/>
              <a:t>ERDs</a:t>
            </a:r>
            <a:endParaRPr lang="en-US" dirty="0" smtClean="0"/>
          </a:p>
          <a:p>
            <a:r>
              <a:rPr lang="en-US" dirty="0" smtClean="0"/>
              <a:t>Intro to Quarry</a:t>
            </a:r>
          </a:p>
          <a:p>
            <a:r>
              <a:rPr lang="en-US" dirty="0" smtClean="0"/>
              <a:t>SQL Intro: </a:t>
            </a:r>
            <a:r>
              <a:rPr lang="en-US" dirty="0" smtClean="0"/>
              <a:t>SELECT &amp; </a:t>
            </a:r>
            <a:r>
              <a:rPr lang="en-US" dirty="0" smtClean="0"/>
              <a:t>JOIN</a:t>
            </a:r>
          </a:p>
          <a:p>
            <a:pPr lvl="1"/>
            <a:r>
              <a:rPr lang="en-US" dirty="0" smtClean="0"/>
              <a:t>Paired activity: SQL query tutorial</a:t>
            </a:r>
            <a:endParaRPr lang="en-US" dirty="0" smtClean="0"/>
          </a:p>
          <a:p>
            <a:r>
              <a:rPr lang="en-US" dirty="0" smtClean="0"/>
              <a:t>Break</a:t>
            </a:r>
          </a:p>
          <a:p>
            <a:r>
              <a:rPr lang="en-US" dirty="0" smtClean="0"/>
              <a:t>Quarry: demo, activity, discussion</a:t>
            </a:r>
            <a:endParaRPr lang="en-US" dirty="0" smtClean="0"/>
          </a:p>
          <a:p>
            <a:r>
              <a:rPr lang="en-US" dirty="0" smtClean="0"/>
              <a:t>Mid-semester </a:t>
            </a:r>
            <a:r>
              <a:rPr lang="en-US" dirty="0" smtClean="0"/>
              <a:t>feedback</a:t>
            </a:r>
          </a:p>
          <a:p>
            <a:endParaRPr lang="en-US" dirty="0"/>
          </a:p>
          <a:p>
            <a:r>
              <a:rPr lang="en-US" dirty="0" smtClean="0"/>
              <a:t>REMINDER: Quarry queries assignment due </a:t>
            </a:r>
            <a:r>
              <a:rPr lang="en-US" i="1" dirty="0" smtClean="0"/>
              <a:t>next week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68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Congrats, you can follow directions! (</a:t>
            </a:r>
            <a:r>
              <a:rPr lang="en-US" i="1" dirty="0" smtClean="0"/>
              <a:t>big improvement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Many questions need adjustments</a:t>
            </a:r>
          </a:p>
          <a:p>
            <a:pPr lvl="1"/>
            <a:r>
              <a:rPr lang="en-US" dirty="0" smtClean="0"/>
              <a:t>If you focused a lot on prediction, I recommended looking at existing trends – prediction is </a:t>
            </a:r>
            <a:r>
              <a:rPr lang="en-US" dirty="0" smtClean="0"/>
              <a:t>TOO COMPLEX</a:t>
            </a:r>
            <a:endParaRPr lang="en-US" dirty="0"/>
          </a:p>
          <a:p>
            <a:pPr lvl="1"/>
            <a:r>
              <a:rPr lang="en-US" dirty="0" smtClean="0"/>
              <a:t>Get specific in the questions to help </a:t>
            </a:r>
            <a:r>
              <a:rPr lang="en-US" dirty="0" smtClean="0"/>
              <a:t>direct analysis</a:t>
            </a:r>
            <a:endParaRPr lang="en-US" dirty="0" smtClean="0"/>
          </a:p>
          <a:p>
            <a:pPr lvl="1"/>
            <a:r>
              <a:rPr lang="en-US" dirty="0" smtClean="0"/>
              <a:t>In some cases, drill down into details of the bigger question</a:t>
            </a:r>
          </a:p>
          <a:p>
            <a:r>
              <a:rPr lang="en-US" dirty="0" smtClean="0"/>
              <a:t>Half the effort allocations </a:t>
            </a:r>
            <a:r>
              <a:rPr lang="en-US" dirty="0" smtClean="0"/>
              <a:t>are pretty much useless</a:t>
            </a:r>
            <a:endParaRPr lang="en-US" dirty="0" smtClean="0"/>
          </a:p>
          <a:p>
            <a:pPr lvl="1"/>
            <a:r>
              <a:rPr lang="en-US" dirty="0" smtClean="0"/>
              <a:t>Ensuring equal effort </a:t>
            </a:r>
            <a:r>
              <a:rPr lang="en-US" i="1" dirty="0" smtClean="0"/>
              <a:t>requires</a:t>
            </a:r>
            <a:r>
              <a:rPr lang="en-US" dirty="0" smtClean="0"/>
              <a:t> getting specific about tasks</a:t>
            </a:r>
          </a:p>
          <a:p>
            <a:pPr lvl="1"/>
            <a:r>
              <a:rPr lang="en-US" dirty="0" smtClean="0"/>
              <a:t>Consider having each team member coordinate your parallel efforts for different assignments</a:t>
            </a:r>
          </a:p>
          <a:p>
            <a:r>
              <a:rPr lang="en-US" dirty="0" smtClean="0"/>
              <a:t>Some timelines more realistic than others</a:t>
            </a:r>
            <a:r>
              <a:rPr lang="is-IS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If you left only a week or two for data cleaning, that might be low</a:t>
            </a:r>
          </a:p>
          <a:p>
            <a:pPr lvl="1"/>
            <a:r>
              <a:rPr lang="en-US" dirty="0" smtClean="0"/>
              <a:t>Often missing key deadlines, tasks, progress meeting (!), etc.</a:t>
            </a:r>
          </a:p>
          <a:p>
            <a:pPr lvl="1"/>
            <a:r>
              <a:rPr lang="en-US" dirty="0" smtClean="0"/>
              <a:t>Only </a:t>
            </a:r>
            <a:r>
              <a:rPr lang="en-US" i="1" dirty="0" smtClean="0"/>
              <a:t>ONE</a:t>
            </a:r>
            <a:r>
              <a:rPr lang="en-US" dirty="0" smtClean="0"/>
              <a:t> explicitly planned time for editing and integration!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247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SQL?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5257800"/>
          </a:xfrm>
        </p:spPr>
        <p:txBody>
          <a:bodyPr/>
          <a:lstStyle/>
          <a:p>
            <a:r>
              <a:rPr lang="en-US" dirty="0" err="1" smtClean="0"/>
              <a:t>Helland</a:t>
            </a:r>
            <a:r>
              <a:rPr lang="en-US" dirty="0" smtClean="0"/>
              <a:t> (2016) focuses on “singularity” : making a dynamic stream of data appear static</a:t>
            </a:r>
          </a:p>
          <a:p>
            <a:pPr lvl="1"/>
            <a:r>
              <a:rPr lang="en-US" dirty="0" smtClean="0"/>
              <a:t>Nearly all relational databases rely on SQL for querying &amp; maintenance</a:t>
            </a:r>
          </a:p>
          <a:p>
            <a:r>
              <a:rPr lang="en-US" dirty="0" smtClean="0"/>
              <a:t>Major advantages of SQL:</a:t>
            </a:r>
          </a:p>
          <a:p>
            <a:pPr lvl="1"/>
            <a:r>
              <a:rPr lang="en-US" dirty="0" smtClean="0"/>
              <a:t>More efficient than hierarchical models</a:t>
            </a:r>
          </a:p>
          <a:p>
            <a:pPr lvl="1"/>
            <a:r>
              <a:rPr lang="en-US" dirty="0" smtClean="0"/>
              <a:t>Pre-defined metadata &amp; well-defined schemas</a:t>
            </a:r>
          </a:p>
          <a:p>
            <a:pPr lvl="1"/>
            <a:r>
              <a:rPr lang="en-US" dirty="0" smtClean="0"/>
              <a:t>Serial operations appear concurrent; doesn’t matter what order operations occur for multi-table transactions</a:t>
            </a:r>
          </a:p>
          <a:p>
            <a:pPr lvl="1"/>
            <a:r>
              <a:rPr lang="en-US" dirty="0" smtClean="0"/>
              <a:t>Supports set-oriented operations (relational algebra)</a:t>
            </a:r>
          </a:p>
          <a:p>
            <a:pPr lvl="1"/>
            <a:r>
              <a:rPr lang="en-US" dirty="0" smtClean="0"/>
              <a:t>Well-bounded: maintenance &amp; use is not complicated</a:t>
            </a:r>
          </a:p>
          <a:p>
            <a:r>
              <a:rPr lang="en-US" dirty="0" smtClean="0"/>
              <a:t>Drawbacks:</a:t>
            </a:r>
          </a:p>
          <a:p>
            <a:pPr lvl="1"/>
            <a:r>
              <a:rPr lang="en-US" dirty="0" smtClean="0"/>
              <a:t>Requires everything to be well-</a:t>
            </a:r>
            <a:r>
              <a:rPr lang="en-US" dirty="0" smtClean="0"/>
              <a:t>defined (metadata!)</a:t>
            </a:r>
            <a:endParaRPr lang="en-US" dirty="0" smtClean="0"/>
          </a:p>
          <a:p>
            <a:pPr lvl="1"/>
            <a:r>
              <a:rPr lang="en-US" dirty="0" smtClean="0"/>
              <a:t>Data &amp; schema must be static for set operations to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619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“database structured to recognize relations among stored items of information”</a:t>
            </a:r>
          </a:p>
          <a:p>
            <a:pPr lvl="1"/>
            <a:r>
              <a:rPr lang="en-US" dirty="0" smtClean="0"/>
              <a:t>Relational model proposed by E. F. </a:t>
            </a:r>
            <a:r>
              <a:rPr lang="en-US" dirty="0" err="1" smtClean="0"/>
              <a:t>Codd</a:t>
            </a:r>
            <a:r>
              <a:rPr lang="en-US" dirty="0" smtClean="0"/>
              <a:t> in 1970</a:t>
            </a:r>
          </a:p>
          <a:p>
            <a:r>
              <a:rPr lang="en-US" dirty="0" smtClean="0"/>
              <a:t>DB: 1+ tables with columns, rows, &amp; IDs</a:t>
            </a:r>
          </a:p>
          <a:p>
            <a:pPr lvl="1"/>
            <a:r>
              <a:rPr lang="en-US" dirty="0" smtClean="0"/>
              <a:t>Rows = “tuples” or “records”; each is by definition unique</a:t>
            </a:r>
          </a:p>
          <a:p>
            <a:pPr lvl="1"/>
            <a:r>
              <a:rPr lang="en-US" dirty="0" smtClean="0"/>
              <a:t>Columns = “attributes” or “fields”; “domain” is possible values</a:t>
            </a:r>
          </a:p>
          <a:p>
            <a:pPr lvl="1"/>
            <a:r>
              <a:rPr lang="en-US" dirty="0" smtClean="0"/>
              <a:t>Table = “relation”, set of tuples with same attributes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470400"/>
            <a:ext cx="4998502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4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000" y="3295349"/>
            <a:ext cx="5882517" cy="3562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&amp;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61" y="1600200"/>
            <a:ext cx="8025621" cy="18765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With multiple tables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Keys are attributes that make links between tables</a:t>
            </a:r>
          </a:p>
          <a:p>
            <a:pPr lvl="1"/>
            <a:r>
              <a:rPr lang="is-IS" dirty="0" smtClean="0"/>
              <a:t>Each table has a </a:t>
            </a:r>
            <a:r>
              <a:rPr lang="is-IS" dirty="0"/>
              <a:t>p</a:t>
            </a:r>
            <a:r>
              <a:rPr lang="is-IS" dirty="0" smtClean="0"/>
              <a:t>rimary key (PK)</a:t>
            </a:r>
          </a:p>
          <a:p>
            <a:pPr lvl="1"/>
            <a:r>
              <a:rPr lang="is-IS" dirty="0" smtClean="0"/>
              <a:t>PK for one table is foreign key for another</a:t>
            </a:r>
          </a:p>
          <a:p>
            <a:r>
              <a:rPr lang="is-IS" dirty="0" smtClean="0"/>
              <a:t>Indexes: stored combinations of attributes on relation (performance)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“Views” or “result sets” are tuples matchin</a:t>
            </a:r>
            <a:r>
              <a:rPr lang="en-US" dirty="0"/>
              <a:t>g</a:t>
            </a:r>
            <a:r>
              <a:rPr lang="en-US" dirty="0" smtClean="0"/>
              <a:t> a query</a:t>
            </a:r>
          </a:p>
          <a:p>
            <a:pPr lvl="1"/>
            <a:r>
              <a:rPr lang="en-US" dirty="0" smtClean="0"/>
              <a:t>Used with an abstraction layer for presentation</a:t>
            </a:r>
          </a:p>
          <a:p>
            <a:r>
              <a:rPr lang="en-US" dirty="0" smtClean="0"/>
              <a:t>Queries are relational operations using “relational algebra”</a:t>
            </a:r>
          </a:p>
          <a:p>
            <a:pPr lvl="1"/>
            <a:r>
              <a:rPr lang="en-US" dirty="0" smtClean="0"/>
              <a:t>Originally 8 operations proposed; extensions since then</a:t>
            </a:r>
          </a:p>
          <a:p>
            <a:r>
              <a:rPr lang="en-US" dirty="0" smtClean="0"/>
              <a:t>Most important operators for our purposes</a:t>
            </a:r>
          </a:p>
          <a:p>
            <a:pPr lvl="1"/>
            <a:r>
              <a:rPr lang="en-US" dirty="0" smtClean="0"/>
              <a:t>SELECT: retrieves specified fields (</a:t>
            </a:r>
            <a:r>
              <a:rPr lang="en-US" dirty="0" smtClean="0"/>
              <a:t>SELECT a FROM b)</a:t>
            </a:r>
            <a:endParaRPr lang="en-US" dirty="0" smtClean="0"/>
          </a:p>
          <a:p>
            <a:pPr lvl="1"/>
            <a:r>
              <a:rPr lang="en-US" dirty="0" smtClean="0"/>
              <a:t>WHERE: adds criteria to selection (SELECT x WHERE y)</a:t>
            </a:r>
          </a:p>
          <a:p>
            <a:pPr lvl="1"/>
            <a:r>
              <a:rPr lang="en-US" dirty="0" smtClean="0"/>
              <a:t>JOIN: relations connected by common attributes</a:t>
            </a:r>
          </a:p>
          <a:p>
            <a:pPr lvl="1"/>
            <a:r>
              <a:rPr lang="en-US" dirty="0" smtClean="0"/>
              <a:t>LIMIT: reduces the size of result sets (useful with Quarry!)</a:t>
            </a:r>
          </a:p>
          <a:p>
            <a:r>
              <a:rPr lang="en-US" dirty="0" smtClean="0"/>
              <a:t>You can also:</a:t>
            </a:r>
          </a:p>
          <a:p>
            <a:pPr lvl="1"/>
            <a:r>
              <a:rPr lang="en-US" dirty="0" smtClean="0"/>
              <a:t>Do math in the query results; use Boolean operators (AND, OR)</a:t>
            </a:r>
          </a:p>
          <a:p>
            <a:pPr lvl="1"/>
            <a:r>
              <a:rPr lang="en-US" dirty="0" smtClean="0"/>
              <a:t>Order the results (ORDER BY) and group them (GROUP BY)</a:t>
            </a:r>
          </a:p>
          <a:p>
            <a:pPr lvl="1"/>
            <a:r>
              <a:rPr lang="en-US" dirty="0" smtClean="0"/>
              <a:t>Use aliases for easier query writing (SELECT x FROM y AS z)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18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structure or “schema” represented in ERD</a:t>
            </a:r>
          </a:p>
          <a:p>
            <a:pPr lvl="1"/>
            <a:r>
              <a:rPr lang="en-US" dirty="0" smtClean="0"/>
              <a:t>Entity relationship diagram</a:t>
            </a:r>
          </a:p>
          <a:p>
            <a:r>
              <a:rPr lang="en-US" dirty="0" smtClean="0"/>
              <a:t>What you need to know to read ERDs</a:t>
            </a:r>
          </a:p>
          <a:p>
            <a:pPr lvl="1"/>
            <a:r>
              <a:rPr lang="en-US" dirty="0" smtClean="0"/>
              <a:t>Standardized representation includes table name, key IDs, &amp; other attributes</a:t>
            </a:r>
          </a:p>
          <a:p>
            <a:pPr lvl="1"/>
            <a:r>
              <a:rPr lang="en-US" dirty="0" smtClean="0"/>
              <a:t>Connectors between tables show 1-to-1, 1-to-many relationships</a:t>
            </a:r>
          </a:p>
          <a:p>
            <a:pPr lvl="1"/>
            <a:r>
              <a:rPr lang="en-US" dirty="0" smtClean="0"/>
              <a:t>Key ID names sometimes </a:t>
            </a:r>
            <a:r>
              <a:rPr lang="en-US" dirty="0" smtClean="0"/>
              <a:t>changed when </a:t>
            </a:r>
            <a:r>
              <a:rPr lang="en-US" dirty="0" smtClean="0"/>
              <a:t>used as foreign keys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13" y="4584015"/>
            <a:ext cx="69723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5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161247" cy="1143000"/>
          </a:xfrm>
        </p:spPr>
        <p:txBody>
          <a:bodyPr/>
          <a:lstStyle/>
          <a:p>
            <a:r>
              <a:rPr lang="en-US" dirty="0" smtClean="0"/>
              <a:t>Example ERD: </a:t>
            </a:r>
            <a:r>
              <a:rPr lang="en-US" dirty="0" err="1" smtClean="0"/>
              <a:t>Mediawiki</a:t>
            </a:r>
            <a:r>
              <a:rPr lang="en-US" dirty="0" smtClean="0"/>
              <a:t> (Pages)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D891-3050-A942-8C79-99330A2034C3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MediaWiki_1.24.1_database_schema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905171"/>
            <a:ext cx="7924800" cy="445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9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fault Theme">
  <a:themeElements>
    <a:clrScheme name="Custom 12">
      <a:dk1>
        <a:sysClr val="windowText" lastClr="000000"/>
      </a:dk1>
      <a:lt1>
        <a:sysClr val="window" lastClr="FFFFFF"/>
      </a:lt1>
      <a:dk2>
        <a:srgbClr val="B81821"/>
      </a:dk2>
      <a:lt2>
        <a:srgbClr val="040404"/>
      </a:lt2>
      <a:accent1>
        <a:srgbClr val="030303"/>
      </a:accent1>
      <a:accent2>
        <a:srgbClr val="EB2716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13456</TotalTime>
  <Words>1279</Words>
  <Application>Microsoft Macintosh PowerPoint</Application>
  <PresentationFormat>On-screen Show (4:3)</PresentationFormat>
  <Paragraphs>178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Default Theme</vt:lpstr>
      <vt:lpstr>INFM 600: Information Environments</vt:lpstr>
      <vt:lpstr>Today’s Episode</vt:lpstr>
      <vt:lpstr>Work Plans</vt:lpstr>
      <vt:lpstr>Why SQL?</vt:lpstr>
      <vt:lpstr>Relational databases</vt:lpstr>
      <vt:lpstr>Keys &amp; Indexes</vt:lpstr>
      <vt:lpstr>Queries</vt:lpstr>
      <vt:lpstr>Schemas</vt:lpstr>
      <vt:lpstr>Example ERD: Mediawiki (Pages)</vt:lpstr>
      <vt:lpstr>Quarry</vt:lpstr>
      <vt:lpstr>Quarry</vt:lpstr>
      <vt:lpstr>SQL intro: SELECT</vt:lpstr>
      <vt:lpstr>SQL intro: JOIN</vt:lpstr>
      <vt:lpstr>SQL Query Activity</vt:lpstr>
      <vt:lpstr>Break</vt:lpstr>
      <vt:lpstr>Demo: Quarry</vt:lpstr>
      <vt:lpstr>Activity: Quarry</vt:lpstr>
      <vt:lpstr>Discussion: Quarry</vt:lpstr>
      <vt:lpstr>Mid-semester feedback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Vitak</dc:creator>
  <cp:lastModifiedBy>Andrea Wiggins</cp:lastModifiedBy>
  <cp:revision>187</cp:revision>
  <cp:lastPrinted>2015-10-06T20:56:30Z</cp:lastPrinted>
  <dcterms:created xsi:type="dcterms:W3CDTF">2014-02-24T17:00:45Z</dcterms:created>
  <dcterms:modified xsi:type="dcterms:W3CDTF">2016-10-14T14:29:15Z</dcterms:modified>
</cp:coreProperties>
</file>

<file path=docProps/thumbnail.jpeg>
</file>